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1" r:id="rId6"/>
    <p:sldId id="282" r:id="rId7"/>
    <p:sldId id="283" r:id="rId8"/>
    <p:sldId id="284" r:id="rId9"/>
    <p:sldId id="28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69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19" autoAdjust="0"/>
  </p:normalViewPr>
  <p:slideViewPr>
    <p:cSldViewPr snapToGrid="0">
      <p:cViewPr varScale="1">
        <p:scale>
          <a:sx n="87" d="100"/>
          <a:sy n="87" d="100"/>
        </p:scale>
        <p:origin x="41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2/3/2026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2/3/2026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2/3/2026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2/3/2026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2/3/2026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2/3/2026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2/3/2026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2/3/2026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2/3/2026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2/3/2026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2/3/2026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2/3/2026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2/3/2026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2/3/2026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2/3/2026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2/3/2026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694" y="1246909"/>
            <a:ext cx="6941128" cy="4119454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l"/>
            <a:r>
              <a:rPr lang="en-IN" sz="4000" dirty="0"/>
              <a:t>Global Economic &amp; Demographic Trends Analysis (1960–2016)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F205-E8A9-4237-8AD2-ABD9BF694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849210" cy="738835"/>
          </a:xfrm>
          <a:solidFill>
            <a:schemeClr val="bg1">
              <a:lumMod val="75000"/>
              <a:lumOff val="25000"/>
            </a:schemeClr>
          </a:solidFill>
        </p:spPr>
        <p:txBody>
          <a:bodyPr>
            <a:normAutofit/>
          </a:bodyPr>
          <a:lstStyle/>
          <a:p>
            <a:pPr algn="l"/>
            <a:r>
              <a:rPr lang="en-IN" sz="4000" u="sng" dirty="0">
                <a:solidFill>
                  <a:schemeClr val="tx1"/>
                </a:solidFill>
              </a:rPr>
              <a:t>Data Architecture &amp; Methodology</a:t>
            </a:r>
            <a:endParaRPr lang="en-US" sz="4000" u="sng" dirty="0">
              <a:solidFill>
                <a:schemeClr val="tx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69599D-0DEE-97B3-1B87-7AC7F8038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096" y="821635"/>
            <a:ext cx="11039061" cy="5936973"/>
          </a:xfrm>
        </p:spPr>
        <p:txBody>
          <a:bodyPr>
            <a:normAutofit fontScale="92500" lnSpcReduction="20000"/>
          </a:bodyPr>
          <a:lstStyle/>
          <a:p>
            <a:pPr marL="36900" indent="0">
              <a:buNone/>
            </a:pPr>
            <a:r>
              <a:rPr lang="en-US" sz="2600" b="1" dirty="0"/>
              <a:t>Data Sources</a:t>
            </a:r>
          </a:p>
          <a:p>
            <a:r>
              <a:rPr lang="en-US" dirty="0"/>
              <a:t>SQL Database: Static country and regional reference data</a:t>
            </a:r>
          </a:p>
          <a:p>
            <a:r>
              <a:rPr lang="en-US" dirty="0"/>
              <a:t>Excel Files: Time-series GDP and population data (1960–2016)</a:t>
            </a:r>
          </a:p>
          <a:p>
            <a:pPr marL="36900" indent="0">
              <a:buNone/>
            </a:pPr>
            <a:r>
              <a:rPr lang="en-US" sz="2600" b="1" dirty="0"/>
              <a:t>ETL &amp; Data Modelling</a:t>
            </a:r>
            <a:endParaRPr lang="en-US" sz="2600" dirty="0"/>
          </a:p>
          <a:p>
            <a:r>
              <a:rPr lang="en-US" dirty="0"/>
              <a:t>Cleaned null values and standardized country names using Power Query</a:t>
            </a:r>
          </a:p>
          <a:p>
            <a:r>
              <a:rPr lang="en-US" dirty="0"/>
              <a:t>Designed a Star Schema for efficient analytical querying</a:t>
            </a:r>
          </a:p>
          <a:p>
            <a:pPr marL="36900" indent="0">
              <a:buNone/>
            </a:pPr>
            <a:r>
              <a:rPr lang="en-US" sz="2600" b="1" dirty="0"/>
              <a:t>Statistical Analysis</a:t>
            </a:r>
            <a:endParaRPr lang="en-US" sz="2600" dirty="0"/>
          </a:p>
          <a:p>
            <a:r>
              <a:rPr lang="en-US" dirty="0"/>
              <a:t>Calculated Global Mean and Standard Deviation</a:t>
            </a:r>
          </a:p>
          <a:p>
            <a:r>
              <a:rPr lang="en-US" dirty="0"/>
              <a:t>Identified economic outliers and wealth concentration patterns</a:t>
            </a:r>
          </a:p>
          <a:p>
            <a:pPr marL="36900" indent="0">
              <a:buNone/>
            </a:pPr>
            <a:r>
              <a:rPr lang="en-US" sz="2600" b="1" dirty="0"/>
              <a:t>Advanced DAX</a:t>
            </a:r>
            <a:endParaRPr lang="en-US" sz="2600" dirty="0"/>
          </a:p>
          <a:p>
            <a:r>
              <a:rPr lang="en-US" dirty="0"/>
              <a:t>Implemented Time Intelligence measures</a:t>
            </a:r>
          </a:p>
          <a:p>
            <a:r>
              <a:rPr lang="en-US" dirty="0"/>
              <a:t>Calculated CAGR (Compound Annual Growth Rate)</a:t>
            </a:r>
          </a:p>
          <a:p>
            <a:r>
              <a:rPr lang="en-US" dirty="0"/>
              <a:t>Enabled dynamic Top-N country analysis</a:t>
            </a:r>
          </a:p>
        </p:txBody>
      </p:sp>
    </p:spTree>
    <p:extLst>
      <p:ext uri="{BB962C8B-B14F-4D97-AF65-F5344CB8AC3E}">
        <p14:creationId xmlns:p14="http://schemas.microsoft.com/office/powerpoint/2010/main" val="3265077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C595F-B586-BE3C-96A3-6D48BAE65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659757" cy="861391"/>
          </a:xfrm>
          <a:solidFill>
            <a:schemeClr val="bg1">
              <a:lumMod val="75000"/>
              <a:lumOff val="25000"/>
            </a:schemeClr>
          </a:solidFill>
        </p:spPr>
        <p:txBody>
          <a:bodyPr/>
          <a:lstStyle/>
          <a:p>
            <a:pPr algn="l"/>
            <a:r>
              <a:rPr lang="en-IN" u="sng" dirty="0">
                <a:solidFill>
                  <a:schemeClr val="tx1"/>
                </a:solidFill>
              </a:rPr>
              <a:t>Global Economic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AA120-C12E-68F5-4CF6-A831442C87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057" y="1236269"/>
            <a:ext cx="10136853" cy="5413248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2400" b="1" dirty="0"/>
              <a:t>Key Insights</a:t>
            </a:r>
            <a:endParaRPr lang="en-US" sz="2400" dirty="0"/>
          </a:p>
          <a:p>
            <a:r>
              <a:rPr lang="en-US" sz="2400" dirty="0"/>
              <a:t>The global economy shows strong </a:t>
            </a:r>
          </a:p>
          <a:p>
            <a:pPr marL="36900" indent="0">
              <a:buNone/>
            </a:pPr>
            <a:r>
              <a:rPr lang="en-US" sz="2400" dirty="0"/>
              <a:t>long-term expansion</a:t>
            </a:r>
          </a:p>
          <a:p>
            <a:r>
              <a:rPr lang="en-US" sz="2400" dirty="0"/>
              <a:t>Total global GDP reached </a:t>
            </a:r>
          </a:p>
          <a:p>
            <a:pPr marL="36900" indent="0">
              <a:buNone/>
            </a:pPr>
            <a:r>
              <a:rPr lang="en-US" sz="2400" dirty="0"/>
              <a:t>approximately </a:t>
            </a:r>
            <a:r>
              <a:rPr lang="en-US" sz="2400" b="1" dirty="0"/>
              <a:t>$1,456 Trillion</a:t>
            </a:r>
            <a:endParaRPr lang="en-US" sz="2400" dirty="0"/>
          </a:p>
          <a:p>
            <a:pPr marL="36900" indent="0">
              <a:buNone/>
            </a:pPr>
            <a:r>
              <a:rPr lang="en-US" sz="2400" b="1" dirty="0"/>
              <a:t>Growth Metric</a:t>
            </a:r>
            <a:endParaRPr lang="en-US" sz="2400" dirty="0"/>
          </a:p>
          <a:p>
            <a:r>
              <a:rPr lang="en-US" sz="2400" dirty="0"/>
              <a:t>Global CAGR: </a:t>
            </a:r>
            <a:r>
              <a:rPr lang="en-US" sz="2400" b="1" dirty="0"/>
              <a:t>7.73%</a:t>
            </a:r>
            <a:r>
              <a:rPr lang="en-US" sz="2400" dirty="0"/>
              <a:t>, indicating steady economic acceleration</a:t>
            </a:r>
          </a:p>
          <a:p>
            <a:pPr marL="36900" indent="0">
              <a:buNone/>
            </a:pPr>
            <a:r>
              <a:rPr lang="en-US" sz="2400" b="1" dirty="0"/>
              <a:t>Geospatial Insight</a:t>
            </a:r>
            <a:endParaRPr lang="en-US" sz="2400" dirty="0"/>
          </a:p>
          <a:p>
            <a:r>
              <a:rPr lang="en-US" sz="2400" dirty="0"/>
              <a:t>Economic activity is highly concentrated in the </a:t>
            </a:r>
            <a:r>
              <a:rPr lang="en-US" sz="2400" b="1" dirty="0"/>
              <a:t>Northern Hemisphere</a:t>
            </a:r>
            <a:r>
              <a:rPr lang="en-US" sz="2400" dirty="0"/>
              <a:t>, as shown in the global map visualization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9D2758-8343-F1D5-52F2-1E79E2E9E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9830" y="782727"/>
            <a:ext cx="4862170" cy="3021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337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69BEA-C6A8-615A-0753-E07E52F1F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5884570" cy="742122"/>
          </a:xfrm>
          <a:solidFill>
            <a:schemeClr val="bg1">
              <a:lumMod val="75000"/>
              <a:lumOff val="25000"/>
            </a:schemeClr>
          </a:solidFill>
        </p:spPr>
        <p:txBody>
          <a:bodyPr/>
          <a:lstStyle/>
          <a:p>
            <a:pPr algn="l"/>
            <a:r>
              <a:rPr lang="en-IN" u="sng" dirty="0">
                <a:solidFill>
                  <a:schemeClr val="tx1"/>
                </a:solidFill>
              </a:rPr>
              <a:t>Regional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67B0E9-10D8-BCB1-7558-FCF46916DF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852" y="954157"/>
            <a:ext cx="11012557" cy="5486399"/>
          </a:xfrm>
        </p:spPr>
        <p:txBody>
          <a:bodyPr>
            <a:normAutofit fontScale="92500"/>
          </a:bodyPr>
          <a:lstStyle/>
          <a:p>
            <a:pPr marL="36900" indent="0">
              <a:buNone/>
            </a:pPr>
            <a:r>
              <a:rPr lang="en-US" sz="2400" b="1" dirty="0"/>
              <a:t>Wealth Distribution</a:t>
            </a:r>
            <a:endParaRPr lang="en-US" sz="2400" dirty="0"/>
          </a:p>
          <a:p>
            <a:r>
              <a:rPr lang="en-US" sz="2400" dirty="0"/>
              <a:t>North America and East Asia together</a:t>
            </a:r>
          </a:p>
          <a:p>
            <a:pPr marL="36900" indent="0">
              <a:buNone/>
            </a:pPr>
            <a:r>
              <a:rPr lang="en-US" sz="2400" dirty="0"/>
              <a:t>contribute </a:t>
            </a:r>
            <a:r>
              <a:rPr lang="en-US" sz="2400" b="1" dirty="0"/>
              <a:t>over 50% of global GDP</a:t>
            </a:r>
            <a:endParaRPr lang="en-US" sz="2400" dirty="0"/>
          </a:p>
          <a:p>
            <a:pPr marL="36900" indent="0">
              <a:buNone/>
            </a:pPr>
            <a:r>
              <a:rPr lang="en-IN" sz="2400" b="1" dirty="0"/>
              <a:t>The Demographic Disconnect</a:t>
            </a:r>
          </a:p>
          <a:p>
            <a:r>
              <a:rPr lang="en-US" sz="2400" dirty="0"/>
              <a:t>Sub-Saharan Africa exhibits the highest</a:t>
            </a:r>
          </a:p>
          <a:p>
            <a:pPr marL="36900" indent="0">
              <a:buNone/>
            </a:pPr>
            <a:r>
              <a:rPr lang="en-US" sz="2400" dirty="0"/>
              <a:t> population growth, but it remains a developing economic region.</a:t>
            </a:r>
          </a:p>
          <a:p>
            <a:pPr marL="36900" indent="0">
              <a:buNone/>
            </a:pPr>
            <a:r>
              <a:rPr lang="en-US" sz="2400" b="1" dirty="0"/>
              <a:t>Correlation Analysis (Wealth vs. Health)</a:t>
            </a:r>
          </a:p>
          <a:p>
            <a:r>
              <a:rPr lang="en-US" sz="2400" dirty="0"/>
              <a:t>Visual: The Scatter Plot (bottom-left) reveals a strong negative correlation between GDP Per Capita and Infant Mortality. </a:t>
            </a:r>
          </a:p>
          <a:p>
            <a:r>
              <a:rPr lang="en-US" sz="2400" dirty="0"/>
              <a:t>Finding: As nations achieve higher economic status, infant mortality rates drop significantly, proving wealth is a primary driver of public health outcomes.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36939A8-564B-9504-2057-E1B63327F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833" y="0"/>
            <a:ext cx="5660805" cy="332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370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F85B1-90B3-4000-662B-E1CA2F335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61" y="0"/>
            <a:ext cx="9975678" cy="1066801"/>
          </a:xfrm>
          <a:solidFill>
            <a:schemeClr val="bg1">
              <a:lumMod val="75000"/>
              <a:lumOff val="25000"/>
            </a:schemeClr>
          </a:solidFill>
        </p:spPr>
        <p:txBody>
          <a:bodyPr/>
          <a:lstStyle/>
          <a:p>
            <a:pPr algn="l"/>
            <a:r>
              <a:rPr lang="en-IN" u="sng" dirty="0">
                <a:solidFill>
                  <a:schemeClr val="tx1"/>
                </a:solidFill>
              </a:rPr>
              <a:t>Country Trends &amp; Statistical 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F9127-1CF1-16C6-9241-DA56CE3681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52" y="1302104"/>
            <a:ext cx="11184834" cy="5252739"/>
          </a:xfrm>
        </p:spPr>
        <p:txBody>
          <a:bodyPr>
            <a:normAutofit fontScale="92500"/>
          </a:bodyPr>
          <a:lstStyle/>
          <a:p>
            <a:pPr marL="36900" indent="0">
              <a:buNone/>
            </a:pPr>
            <a:r>
              <a:rPr lang="en-US" sz="2400" b="1" dirty="0"/>
              <a:t>Country Growth Patterns</a:t>
            </a:r>
            <a:endParaRPr lang="en-US" sz="2400" dirty="0"/>
          </a:p>
          <a:p>
            <a:r>
              <a:rPr lang="en-US" sz="2400" dirty="0"/>
              <a:t>The line chart shows China’s rapid </a:t>
            </a:r>
          </a:p>
          <a:p>
            <a:pPr marL="36900" indent="0">
              <a:buNone/>
            </a:pPr>
            <a:r>
              <a:rPr lang="en-US" sz="2400" dirty="0"/>
              <a:t>GDP growth after 2005</a:t>
            </a:r>
          </a:p>
          <a:p>
            <a:r>
              <a:rPr lang="en-US" sz="2400" dirty="0"/>
              <a:t>The United States remains the largest </a:t>
            </a:r>
          </a:p>
          <a:p>
            <a:pPr marL="36900" indent="0">
              <a:buNone/>
            </a:pPr>
            <a:r>
              <a:rPr lang="en-US" sz="2400" dirty="0"/>
              <a:t>economy, but growth competition is increasing</a:t>
            </a:r>
          </a:p>
          <a:p>
            <a:pPr marL="36900" indent="0">
              <a:buNone/>
            </a:pPr>
            <a:r>
              <a:rPr lang="en-US" sz="2400" b="1" dirty="0"/>
              <a:t>Statistical Validation</a:t>
            </a:r>
            <a:endParaRPr lang="en-US" sz="2400" dirty="0"/>
          </a:p>
          <a:p>
            <a:r>
              <a:rPr lang="en-US" sz="2400" dirty="0"/>
              <a:t>Standard Deviation (~$3 Trillion) confirms that top economies are extreme outliers compared to the global median</a:t>
            </a:r>
          </a:p>
          <a:p>
            <a:pPr marL="36900" indent="0">
              <a:buNone/>
            </a:pPr>
            <a:r>
              <a:rPr lang="en-US" sz="2400" b="1" dirty="0"/>
              <a:t>Growth Speed vs Scale</a:t>
            </a:r>
            <a:endParaRPr lang="en-US" sz="2400" dirty="0"/>
          </a:p>
          <a:p>
            <a:r>
              <a:rPr lang="en-US" sz="2400" dirty="0"/>
              <a:t>CAGR analysis shows developing nations growing faster than developed economies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AA36F6-3826-AEAC-AC3C-12431422B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766" y="988210"/>
            <a:ext cx="5374234" cy="3232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162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A0AAD-587E-12DB-EC6C-F80FB7C51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18101" cy="821635"/>
          </a:xfrm>
          <a:solidFill>
            <a:schemeClr val="bg1">
              <a:lumMod val="75000"/>
              <a:lumOff val="25000"/>
            </a:schemeClr>
          </a:solidFill>
        </p:spPr>
        <p:txBody>
          <a:bodyPr/>
          <a:lstStyle/>
          <a:p>
            <a:pPr algn="l"/>
            <a:r>
              <a:rPr lang="en-IN" u="sng" dirty="0">
                <a:solidFill>
                  <a:schemeClr val="tx1"/>
                </a:solidFill>
              </a:rPr>
              <a:t>Conclusion &amp; Key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29742-AB85-E096-3B5C-E5087D15E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817" y="1020418"/>
            <a:ext cx="10853531" cy="5579166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2400" b="1" dirty="0"/>
              <a:t>Key Findings</a:t>
            </a:r>
            <a:endParaRPr lang="en-US" sz="2400" dirty="0"/>
          </a:p>
          <a:p>
            <a:r>
              <a:rPr lang="en-US" sz="2400" dirty="0"/>
              <a:t>Global wealth is highly concentrated among a small number of major economies</a:t>
            </a:r>
          </a:p>
          <a:p>
            <a:r>
              <a:rPr lang="en-US" sz="2400" dirty="0"/>
              <a:t>Developing countries show higher growth rates, while developed nations provide economic stability</a:t>
            </a:r>
          </a:p>
          <a:p>
            <a:pPr marL="36900" indent="0">
              <a:buNone/>
            </a:pPr>
            <a:r>
              <a:rPr lang="en-US" sz="2400" b="1" dirty="0"/>
              <a:t>Project Summary</a:t>
            </a:r>
            <a:endParaRPr lang="en-US" sz="2400" dirty="0"/>
          </a:p>
          <a:p>
            <a:r>
              <a:rPr lang="en-US" sz="2400" dirty="0"/>
              <a:t>Successfully integrated SQL and Excel data sources</a:t>
            </a:r>
          </a:p>
          <a:p>
            <a:r>
              <a:rPr lang="en-US" sz="2400" dirty="0"/>
              <a:t>Applied data cleaning, statistical analysis, DAX modelling, and professional </a:t>
            </a:r>
            <a:r>
              <a:rPr lang="en-US" sz="2400" dirty="0" err="1"/>
              <a:t>visualisation</a:t>
            </a:r>
            <a:endParaRPr lang="en-US" sz="2400" dirty="0"/>
          </a:p>
          <a:p>
            <a:r>
              <a:rPr lang="en-US" sz="2400" dirty="0"/>
              <a:t>Delivered a decision-ready dashboard covering 50+ years of global trends</a:t>
            </a:r>
          </a:p>
        </p:txBody>
      </p:sp>
    </p:spTree>
    <p:extLst>
      <p:ext uri="{BB962C8B-B14F-4D97-AF65-F5344CB8AC3E}">
        <p14:creationId xmlns:p14="http://schemas.microsoft.com/office/powerpoint/2010/main" val="36381625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Integer pillars</Template>
  <TotalTime>185</TotalTime>
  <Words>362</Words>
  <Application>Microsoft Office PowerPoint</Application>
  <PresentationFormat>Widescreen</PresentationFormat>
  <Paragraphs>53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Arial Nova</vt:lpstr>
      <vt:lpstr>Arial Nova Light</vt:lpstr>
      <vt:lpstr>Wingdings 2</vt:lpstr>
      <vt:lpstr>SlateVTI</vt:lpstr>
      <vt:lpstr>Global Economic &amp; Demographic Trends Analysis (1960–2016)</vt:lpstr>
      <vt:lpstr>Data Architecture &amp; Methodology</vt:lpstr>
      <vt:lpstr>Global Economic Overview</vt:lpstr>
      <vt:lpstr>Regional Analysis</vt:lpstr>
      <vt:lpstr>Country Trends &amp; Statistical Validation</vt:lpstr>
      <vt:lpstr>Conclusion &amp; Key Findings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Murickens Trading Company</dc:creator>
  <cp:lastModifiedBy>Murickens Trading Company</cp:lastModifiedBy>
  <cp:revision>4</cp:revision>
  <dcterms:created xsi:type="dcterms:W3CDTF">2026-02-03T05:03:43Z</dcterms:created>
  <dcterms:modified xsi:type="dcterms:W3CDTF">2026-02-03T14:19:16Z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